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9" r:id="rId4"/>
    <p:sldId id="257" r:id="rId5"/>
    <p:sldId id="259" r:id="rId6"/>
    <p:sldId id="265" r:id="rId7"/>
    <p:sldId id="262" r:id="rId8"/>
    <p:sldId id="263" r:id="rId9"/>
    <p:sldId id="264" r:id="rId10"/>
    <p:sldId id="266" r:id="rId11"/>
    <p:sldId id="267" r:id="rId12"/>
    <p:sldId id="268" r:id="rId13"/>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25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267993-632B-40F7-B423-3742B85320A6}" type="datetimeFigureOut">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3C00D-73AA-454D-9B71-BA3EF673F9A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67993-632B-40F7-B423-3742B85320A6}" type="datetimeFigureOut">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3C00D-73AA-454D-9B71-BA3EF673F9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67993-632B-40F7-B423-3742B85320A6}" type="datetimeFigureOut">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3C00D-73AA-454D-9B71-BA3EF673F9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267993-632B-40F7-B423-3742B85320A6}" type="datetimeFigureOut">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3C00D-73AA-454D-9B71-BA3EF673F9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9267993-632B-40F7-B423-3742B85320A6}" type="datetimeFigureOut">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3C00D-73AA-454D-9B71-BA3EF673F9A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267993-632B-40F7-B423-3742B85320A6}" type="datetimeFigureOut">
              <a:rPr lang="en-US" smtClean="0"/>
              <a:t>9/4/2015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3C00D-73AA-454D-9B71-BA3EF673F9A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267993-632B-40F7-B423-3742B85320A6}" type="datetimeFigureOut">
              <a:rPr lang="en-US" smtClean="0"/>
              <a:t>9/4/2015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3C00D-73AA-454D-9B71-BA3EF673F9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267993-632B-40F7-B423-3742B85320A6}" type="datetimeFigureOut">
              <a:rPr lang="en-US" smtClean="0"/>
              <a:t>9/4/2015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3C00D-73AA-454D-9B71-BA3EF673F9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67993-632B-40F7-B423-3742B85320A6}" type="datetimeFigureOut">
              <a:rPr lang="en-US" smtClean="0"/>
              <a:t>9/4/2015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3C00D-73AA-454D-9B71-BA3EF673F9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9267993-632B-40F7-B423-3742B85320A6}" type="datetimeFigureOut">
              <a:rPr lang="en-US" smtClean="0"/>
              <a:t>9/4/2015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1A3C00D-73AA-454D-9B71-BA3EF673F9A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67993-632B-40F7-B423-3742B85320A6}" type="datetimeFigureOut">
              <a:rPr lang="en-US" smtClean="0"/>
              <a:t>9/4/2015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3C00D-73AA-454D-9B71-BA3EF673F9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9267993-632B-40F7-B423-3742B85320A6}" type="datetimeFigureOut">
              <a:rPr lang="en-US" smtClean="0"/>
              <a:t>9/4/2015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1A3C00D-73AA-454D-9B71-BA3EF673F9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bidmc.org/Centers-and-Departments/Departments/Transplant-Institute/Kidney/The-Benefits-of-Transplant-versus-Dialysis.aspx" TargetMode="External"/><Relationship Id="rId2" Type="http://schemas.openxmlformats.org/officeDocument/2006/relationships/hyperlink" Target="http://www.americantransplantfoundation.org/about-transplant/facts-and%20myths/" TargetMode="External"/><Relationship Id="rId1" Type="http://schemas.openxmlformats.org/officeDocument/2006/relationships/slideLayout" Target="../slideLayouts/slideLayout2.xml"/><Relationship Id="rId6" Type="http://schemas.openxmlformats.org/officeDocument/2006/relationships/hyperlink" Target="http://transplantliving.org/before-the-transplant/organ-facts/kidney/" TargetMode="External"/><Relationship Id="rId5" Type="http://schemas.openxmlformats.org/officeDocument/2006/relationships/hyperlink" Target="https://www.kidney.org/news/newsroom/factsheets/FastFacts" TargetMode="External"/><Relationship Id="rId4" Type="http://schemas.openxmlformats.org/officeDocument/2006/relationships/hyperlink" Target="http://www.srtr.org/csr/current/Centers/centerdetail.aspx?facility=OHTCTX1K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46808" y="1794078"/>
            <a:ext cx="5648623" cy="685130"/>
          </a:xfrm>
        </p:spPr>
        <p:txBody>
          <a:bodyPr/>
          <a:lstStyle/>
          <a:p>
            <a:r>
              <a:rPr lang="en-US" sz="4400" dirty="0" smtClean="0"/>
              <a:t>KIDNEY DONATION </a:t>
            </a:r>
            <a:endParaRPr lang="en-US" sz="4400" dirty="0"/>
          </a:p>
        </p:txBody>
      </p:sp>
      <p:sp>
        <p:nvSpPr>
          <p:cNvPr id="3" name="Subtitle 2"/>
          <p:cNvSpPr>
            <a:spLocks noGrp="1"/>
          </p:cNvSpPr>
          <p:nvPr>
            <p:ph type="subTitle" idx="1"/>
          </p:nvPr>
        </p:nvSpPr>
        <p:spPr>
          <a:xfrm rot="19140000">
            <a:off x="1949500" y="2873457"/>
            <a:ext cx="7158120" cy="953606"/>
          </a:xfrm>
        </p:spPr>
        <p:txBody>
          <a:bodyPr>
            <a:normAutofit/>
          </a:bodyPr>
          <a:lstStyle/>
          <a:p>
            <a:r>
              <a:rPr lang="en-US" sz="2400" dirty="0" smtClean="0">
                <a:effectLst>
                  <a:outerShdw blurRad="38100" dist="38100" dir="2700000" algn="tl">
                    <a:srgbClr val="000000">
                      <a:alpha val="43137"/>
                    </a:srgbClr>
                  </a:outerShdw>
                </a:effectLst>
              </a:rPr>
              <a:t>By: Tricia Monson, BSN, RN </a:t>
            </a:r>
          </a:p>
          <a:p>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Kimberly </a:t>
            </a:r>
            <a:r>
              <a:rPr lang="en-US" sz="2400" dirty="0" smtClean="0">
                <a:effectLst>
                  <a:outerShdw blurRad="38100" dist="38100" dir="2700000" algn="tl">
                    <a:srgbClr val="000000">
                      <a:alpha val="43137"/>
                    </a:srgbClr>
                  </a:outerShdw>
                </a:effectLst>
              </a:rPr>
              <a:t>Alexander, BA, BSN, RN </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044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Know the FACTS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There </a:t>
            </a:r>
            <a:r>
              <a:rPr lang="en-US" dirty="0"/>
              <a:t>are currently 123,193 people waiting for lifesaving organ transplants in the U.S. Of these, 101,662 await kidney transplants. (as of 4/22/15)</a:t>
            </a:r>
          </a:p>
          <a:p>
            <a:pPr>
              <a:buFont typeface="Wingdings" panose="05000000000000000000" pitchFamily="2" charset="2"/>
              <a:buChar char="ü"/>
            </a:pPr>
            <a:r>
              <a:rPr lang="en-US" dirty="0" smtClean="0"/>
              <a:t>Living kidney donors do not have to be biologically related to the recipient to be a match</a:t>
            </a:r>
            <a:r>
              <a:rPr lang="en-US" dirty="0"/>
              <a:t>. One in four donors is not biologically related to the recipient</a:t>
            </a:r>
            <a:r>
              <a:rPr lang="en-US" dirty="0" smtClean="0"/>
              <a:t>.</a:t>
            </a:r>
          </a:p>
          <a:p>
            <a:pPr>
              <a:buFont typeface="Wingdings" panose="05000000000000000000" pitchFamily="2" charset="2"/>
              <a:buChar char="ü"/>
            </a:pPr>
            <a:r>
              <a:rPr lang="en-US" dirty="0"/>
              <a:t>More than 6,000 living donations occur each year. </a:t>
            </a:r>
            <a:endParaRPr lang="en-US" dirty="0" smtClean="0"/>
          </a:p>
          <a:p>
            <a:pPr>
              <a:buFont typeface="Wingdings" panose="05000000000000000000" pitchFamily="2" charset="2"/>
              <a:buChar char="ü"/>
            </a:pPr>
            <a:r>
              <a:rPr lang="en-US" dirty="0"/>
              <a:t>It is illegal to buy and sell human organs for transplants</a:t>
            </a:r>
          </a:p>
          <a:p>
            <a:pPr>
              <a:buFont typeface="Wingdings" panose="05000000000000000000" pitchFamily="2" charset="2"/>
              <a:buChar char="ü"/>
            </a:pPr>
            <a:endParaRPr lang="en-US" dirty="0"/>
          </a:p>
          <a:p>
            <a:pPr>
              <a:buFont typeface="Wingdings" panose="05000000000000000000" pitchFamily="2" charset="2"/>
              <a:buChar char="ü"/>
            </a:pPr>
            <a:endParaRPr lang="en-US" dirty="0" smtClean="0"/>
          </a:p>
          <a:p>
            <a:pPr>
              <a:buFont typeface="Wingdings" panose="05000000000000000000" pitchFamily="2" charset="2"/>
              <a:buChar char="ü"/>
            </a:pPr>
            <a:endParaRPr lang="en-US" dirty="0" smtClean="0"/>
          </a:p>
          <a:p>
            <a:endParaRPr lang="en-US" dirty="0"/>
          </a:p>
        </p:txBody>
      </p:sp>
    </p:spTree>
    <p:extLst>
      <p:ext uri="{BB962C8B-B14F-4D97-AF65-F5344CB8AC3E}">
        <p14:creationId xmlns:p14="http://schemas.microsoft.com/office/powerpoint/2010/main" val="45211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5400" dirty="0" smtClean="0"/>
              <a:t>Thank You</a:t>
            </a:r>
            <a:endParaRPr lang="en-US" sz="5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1" y="1524000"/>
            <a:ext cx="4191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29200" y="5562600"/>
            <a:ext cx="3200400" cy="215444"/>
          </a:xfrm>
          <a:prstGeom prst="rect">
            <a:avLst/>
          </a:prstGeom>
          <a:noFill/>
        </p:spPr>
        <p:txBody>
          <a:bodyPr wrap="square" rtlCol="0">
            <a:spAutoFit/>
          </a:bodyPr>
          <a:lstStyle/>
          <a:p>
            <a:r>
              <a:rPr lang="en-US" sz="800" dirty="0"/>
              <a:t>https://www.lifebanc.org/get-involved/green-chair-campaign.html</a:t>
            </a:r>
          </a:p>
        </p:txBody>
      </p:sp>
    </p:spTree>
    <p:extLst>
      <p:ext uri="{BB962C8B-B14F-4D97-AF65-F5344CB8AC3E}">
        <p14:creationId xmlns:p14="http://schemas.microsoft.com/office/powerpoint/2010/main" val="342351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a:xfrm>
            <a:off x="822960" y="1100628"/>
            <a:ext cx="7940040" cy="3579849"/>
          </a:xfrm>
        </p:spPr>
        <p:txBody>
          <a:bodyPr>
            <a:normAutofit fontScale="77500" lnSpcReduction="20000"/>
          </a:bodyPr>
          <a:lstStyle/>
          <a:p>
            <a:r>
              <a:rPr lang="en-US" b="0" dirty="0" smtClean="0"/>
              <a:t>American </a:t>
            </a:r>
            <a:r>
              <a:rPr lang="en-US" b="0" dirty="0"/>
              <a:t>Transplant Foundation (2015). </a:t>
            </a:r>
            <a:r>
              <a:rPr lang="en-US" b="0" i="1" dirty="0"/>
              <a:t>Facts and Myths</a:t>
            </a:r>
            <a:r>
              <a:rPr lang="en-US" b="0" dirty="0"/>
              <a:t>. Retrieved </a:t>
            </a:r>
            <a:r>
              <a:rPr lang="en-US" b="0" dirty="0" smtClean="0"/>
              <a:t>from</a:t>
            </a:r>
          </a:p>
          <a:p>
            <a:pPr indent="119063"/>
            <a:r>
              <a:rPr lang="en-US" b="0" u="sng" dirty="0" smtClean="0">
                <a:hlinkClick r:id="rId2"/>
              </a:rPr>
              <a:t>http</a:t>
            </a:r>
            <a:r>
              <a:rPr lang="en-US" b="0" u="sng" dirty="0">
                <a:hlinkClick r:id="rId2"/>
              </a:rPr>
              <a:t>://www.americantransplantfoundation.org/about-transplant/facts-and myths/</a:t>
            </a:r>
            <a:r>
              <a:rPr lang="en-US" b="0" dirty="0"/>
              <a:t> </a:t>
            </a:r>
          </a:p>
          <a:p>
            <a:r>
              <a:rPr lang="en-US" b="0" dirty="0"/>
              <a:t> </a:t>
            </a:r>
          </a:p>
          <a:p>
            <a:pPr marL="461963" indent="-461963"/>
            <a:r>
              <a:rPr lang="en-US" b="0" dirty="0"/>
              <a:t>Beth Israel Deaconess Medical Center (2015). </a:t>
            </a:r>
            <a:r>
              <a:rPr lang="en-US" b="0" i="1" dirty="0"/>
              <a:t>The Benefits of Transplant versus Dialysis</a:t>
            </a:r>
            <a:r>
              <a:rPr lang="en-US" b="0" dirty="0"/>
              <a:t>.  Retrieved from </a:t>
            </a:r>
            <a:r>
              <a:rPr lang="en-US" b="0" u="sng" dirty="0">
                <a:hlinkClick r:id="rId3"/>
              </a:rPr>
              <a:t>http://www.bidmc.org/Centers-and-Departments/Departments/Transplant-Institute/Kidney/The-Benefits-of-Transplant-versus-Dialysis.aspx</a:t>
            </a:r>
            <a:r>
              <a:rPr lang="en-US" b="0" dirty="0"/>
              <a:t>  </a:t>
            </a:r>
          </a:p>
          <a:p>
            <a:r>
              <a:rPr lang="en-US" b="0" dirty="0"/>
              <a:t> </a:t>
            </a:r>
            <a:endParaRPr lang="en-US" b="0" dirty="0" smtClean="0"/>
          </a:p>
          <a:p>
            <a:r>
              <a:rPr lang="en-US" b="0" dirty="0" smtClean="0"/>
              <a:t>Scientific </a:t>
            </a:r>
            <a:r>
              <a:rPr lang="en-US" b="0" dirty="0"/>
              <a:t>Registry of Transplant Recipients. (2015). </a:t>
            </a:r>
            <a:r>
              <a:rPr lang="en-US" b="0" i="1" dirty="0"/>
              <a:t>Time to Transplant, Waitlist Patients</a:t>
            </a:r>
            <a:endParaRPr lang="en-US" b="0" dirty="0"/>
          </a:p>
          <a:p>
            <a:pPr marL="461963" indent="0"/>
            <a:r>
              <a:rPr lang="en-US" b="0" dirty="0"/>
              <a:t>[06/15/2015]. </a:t>
            </a:r>
            <a:r>
              <a:rPr lang="en-US" b="0" dirty="0" smtClean="0"/>
              <a:t>Retrieved from</a:t>
            </a:r>
            <a:r>
              <a:rPr lang="en-US" b="0" u="sng" dirty="0" smtClean="0">
                <a:hlinkClick r:id="rId4"/>
              </a:rPr>
              <a:t>http</a:t>
            </a:r>
            <a:r>
              <a:rPr lang="en-US" b="0" u="sng" dirty="0">
                <a:hlinkClick r:id="rId4"/>
              </a:rPr>
              <a:t>://www.srtr.org/csr/current/Centers/centerdetail.aspx?facility=OHTCTX1KI</a:t>
            </a:r>
            <a:endParaRPr lang="en-US" b="0" dirty="0"/>
          </a:p>
          <a:p>
            <a:endParaRPr lang="en-US" b="0" dirty="0" smtClean="0"/>
          </a:p>
          <a:p>
            <a:r>
              <a:rPr lang="en-US" b="0" dirty="0" smtClean="0"/>
              <a:t>The </a:t>
            </a:r>
            <a:r>
              <a:rPr lang="en-US" b="0" dirty="0"/>
              <a:t>National Kidney Foundation (2014, August 12). </a:t>
            </a:r>
            <a:r>
              <a:rPr lang="en-US" b="0" i="1" dirty="0"/>
              <a:t>Organ Donation and Transplantation Statistics</a:t>
            </a:r>
            <a:r>
              <a:rPr lang="en-US" b="0" dirty="0"/>
              <a:t>.</a:t>
            </a:r>
          </a:p>
          <a:p>
            <a:pPr marL="461963" indent="0"/>
            <a:r>
              <a:rPr lang="en-US" b="0" dirty="0"/>
              <a:t>Retrieved from </a:t>
            </a:r>
            <a:r>
              <a:rPr lang="en-US" b="0" u="sng" dirty="0">
                <a:hlinkClick r:id="rId5"/>
              </a:rPr>
              <a:t>https://www.kidney.org/news/newsroom/factsheets/FastFacts</a:t>
            </a:r>
            <a:r>
              <a:rPr lang="en-US" b="0" dirty="0"/>
              <a:t> </a:t>
            </a:r>
          </a:p>
          <a:p>
            <a:r>
              <a:rPr lang="en-US" b="0" dirty="0"/>
              <a:t> </a:t>
            </a:r>
          </a:p>
          <a:p>
            <a:pPr marL="461963" indent="-461963"/>
            <a:r>
              <a:rPr lang="en-US" b="0" dirty="0"/>
              <a:t>Transplant Living (2015). </a:t>
            </a:r>
            <a:r>
              <a:rPr lang="en-US" b="0" i="1" dirty="0"/>
              <a:t>Kidney Facts</a:t>
            </a:r>
            <a:r>
              <a:rPr lang="en-US" b="0" dirty="0"/>
              <a:t>. Retrieved from </a:t>
            </a:r>
            <a:r>
              <a:rPr lang="en-US" b="0" u="sng" dirty="0">
                <a:hlinkClick r:id="rId6"/>
              </a:rPr>
              <a:t>http://transplantliving.org/before-the-transplant/organ-facts/kidney/</a:t>
            </a:r>
            <a:r>
              <a:rPr lang="en-US" b="0" dirty="0"/>
              <a:t>  </a:t>
            </a:r>
          </a:p>
          <a:p>
            <a:endParaRPr lang="en-US" dirty="0"/>
          </a:p>
          <a:p>
            <a:endParaRPr lang="en-US" dirty="0"/>
          </a:p>
        </p:txBody>
      </p:sp>
    </p:spTree>
    <p:extLst>
      <p:ext uri="{BB962C8B-B14F-4D97-AF65-F5344CB8AC3E}">
        <p14:creationId xmlns:p14="http://schemas.microsoft.com/office/powerpoint/2010/main" val="1304815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 </a:t>
            </a:r>
            <a:endParaRPr lang="en-US" dirty="0"/>
          </a:p>
        </p:txBody>
      </p:sp>
      <p:sp>
        <p:nvSpPr>
          <p:cNvPr id="3" name="Content Placeholder 2"/>
          <p:cNvSpPr>
            <a:spLocks noGrp="1"/>
          </p:cNvSpPr>
          <p:nvPr>
            <p:ph idx="1"/>
          </p:nvPr>
        </p:nvSpPr>
        <p:spPr/>
        <p:txBody>
          <a:bodyPr/>
          <a:lstStyle/>
          <a:p>
            <a:pPr marL="0" indent="0"/>
            <a:r>
              <a:rPr lang="en-US" dirty="0" smtClean="0"/>
              <a:t>The learner will be able to understand the following : </a:t>
            </a:r>
          </a:p>
          <a:p>
            <a:pPr lvl="2">
              <a:buAutoNum type="arabicParenR"/>
            </a:pPr>
            <a:r>
              <a:rPr lang="en-US" b="1" dirty="0" smtClean="0"/>
              <a:t> The primary function of the kidneys</a:t>
            </a:r>
          </a:p>
          <a:p>
            <a:pPr lvl="2">
              <a:buAutoNum type="arabicParenR"/>
            </a:pPr>
            <a:r>
              <a:rPr lang="en-US" b="1" dirty="0"/>
              <a:t> </a:t>
            </a:r>
            <a:r>
              <a:rPr lang="en-US" b="1" dirty="0" smtClean="0"/>
              <a:t>Kidney disease treatment options </a:t>
            </a:r>
          </a:p>
          <a:p>
            <a:pPr lvl="2">
              <a:buAutoNum type="arabicParenR"/>
            </a:pPr>
            <a:r>
              <a:rPr lang="en-US" b="1" dirty="0" smtClean="0"/>
              <a:t> Advantages of living donation versus deceased donation</a:t>
            </a:r>
          </a:p>
          <a:p>
            <a:pPr lvl="2">
              <a:buAutoNum type="arabicParenR"/>
            </a:pPr>
            <a:r>
              <a:rPr lang="en-US" b="1" dirty="0" smtClean="0"/>
              <a:t> Donor  Evaluation</a:t>
            </a:r>
          </a:p>
          <a:p>
            <a:pPr lvl="2">
              <a:buAutoNum type="arabicParenR"/>
            </a:pPr>
            <a:r>
              <a:rPr lang="en-US" b="1" dirty="0" smtClean="0"/>
              <a:t> Facts about kidney donation </a:t>
            </a:r>
          </a:p>
          <a:p>
            <a:pPr lvl="2">
              <a:buAutoNum type="arabicParenR"/>
            </a:pPr>
            <a:r>
              <a:rPr lang="en-US" b="1" dirty="0" smtClean="0"/>
              <a:t> Psychosocial / Financial </a:t>
            </a:r>
            <a:r>
              <a:rPr lang="en-US" b="1" dirty="0"/>
              <a:t>risks (depression) </a:t>
            </a:r>
          </a:p>
          <a:p>
            <a:pPr lvl="2">
              <a:buAutoNum type="arabicParenR"/>
            </a:pPr>
            <a:r>
              <a:rPr lang="en-US" b="1" dirty="0" smtClean="0"/>
              <a:t> Life </a:t>
            </a:r>
            <a:r>
              <a:rPr lang="en-US" b="1" dirty="0"/>
              <a:t>long </a:t>
            </a:r>
            <a:r>
              <a:rPr lang="en-US" b="1" dirty="0" smtClean="0"/>
              <a:t>considerations / Follow up </a:t>
            </a:r>
          </a:p>
          <a:p>
            <a:pPr marL="0" indent="0"/>
            <a:endParaRPr lang="en-US" dirty="0" smtClean="0"/>
          </a:p>
          <a:p>
            <a:pPr>
              <a:buAutoNum type="arabicParenR"/>
            </a:pPr>
            <a:endParaRPr lang="en-US" dirty="0"/>
          </a:p>
        </p:txBody>
      </p:sp>
    </p:spTree>
    <p:extLst>
      <p:ext uri="{BB962C8B-B14F-4D97-AF65-F5344CB8AC3E}">
        <p14:creationId xmlns:p14="http://schemas.microsoft.com/office/powerpoint/2010/main" val="131153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pPr algn="ctr"/>
            <a:r>
              <a:rPr lang="en-US" dirty="0" smtClean="0"/>
              <a:t>    The </a:t>
            </a:r>
            <a:r>
              <a:rPr lang="en-US" dirty="0"/>
              <a:t>primary function </a:t>
            </a:r>
            <a:r>
              <a:rPr lang="en-US" dirty="0" smtClean="0"/>
              <a:t>of the </a:t>
            </a:r>
            <a:r>
              <a:rPr lang="en-US" dirty="0"/>
              <a:t>kidneys is to remove waste from the body through the production of urine. They also help to regulate blood pressure, blood volume and the chemical (electrolyte) composition of the </a:t>
            </a:r>
            <a:r>
              <a:rPr lang="en-US" dirty="0" smtClean="0"/>
              <a:t>blood. </a:t>
            </a:r>
            <a:endParaRPr lang="en-US" dirty="0"/>
          </a:p>
        </p:txBody>
      </p:sp>
      <p:sp>
        <p:nvSpPr>
          <p:cNvPr id="4" name="Title 3"/>
          <p:cNvSpPr>
            <a:spLocks noGrp="1"/>
          </p:cNvSpPr>
          <p:nvPr>
            <p:ph type="title"/>
          </p:nvPr>
        </p:nvSpPr>
        <p:spPr/>
        <p:txBody>
          <a:bodyPr/>
          <a:lstStyle/>
          <a:p>
            <a:pPr algn="ctr"/>
            <a:r>
              <a:rPr lang="en-US" dirty="0" smtClean="0"/>
              <a:t>Kidneys</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34000" y="1295400"/>
            <a:ext cx="25527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10225" y="3981450"/>
            <a:ext cx="2514600" cy="215444"/>
          </a:xfrm>
          <a:prstGeom prst="rect">
            <a:avLst/>
          </a:prstGeom>
          <a:noFill/>
        </p:spPr>
        <p:txBody>
          <a:bodyPr wrap="square" rtlCol="0">
            <a:spAutoFit/>
          </a:bodyPr>
          <a:lstStyle/>
          <a:p>
            <a:r>
              <a:rPr lang="en-US" sz="800" dirty="0"/>
              <a:t>http://cavalierhealth.org/kidney_diseases.htm</a:t>
            </a:r>
          </a:p>
        </p:txBody>
      </p:sp>
    </p:spTree>
    <p:extLst>
      <p:ext uri="{BB962C8B-B14F-4D97-AF65-F5344CB8AC3E}">
        <p14:creationId xmlns:p14="http://schemas.microsoft.com/office/powerpoint/2010/main" val="364739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Kidney Disease Treatment Options </a:t>
            </a:r>
            <a:endParaRPr lang="en-US" dirty="0"/>
          </a:p>
        </p:txBody>
      </p:sp>
      <p:sp>
        <p:nvSpPr>
          <p:cNvPr id="3" name="Content Placeholder 2"/>
          <p:cNvSpPr>
            <a:spLocks noGrp="1"/>
          </p:cNvSpPr>
          <p:nvPr>
            <p:ph idx="1"/>
          </p:nvPr>
        </p:nvSpPr>
        <p:spPr/>
        <p:txBody>
          <a:bodyPr/>
          <a:lstStyle/>
          <a:p>
            <a:pPr marL="0" indent="0"/>
            <a:endParaRPr lang="en-US" dirty="0" smtClean="0">
              <a:sym typeface="Wingdings"/>
            </a:endParaRPr>
          </a:p>
          <a:p>
            <a:pPr marL="288036" lvl="3" indent="0">
              <a:buNone/>
            </a:pPr>
            <a:r>
              <a:rPr lang="en-US" sz="1800" dirty="0" smtClean="0">
                <a:sym typeface="Wingdings"/>
              </a:rPr>
              <a:t> </a:t>
            </a:r>
            <a:r>
              <a:rPr lang="en-US" sz="1800" dirty="0">
                <a:sym typeface="Wingdings"/>
              </a:rPr>
              <a:t>Available treatment options:</a:t>
            </a:r>
          </a:p>
          <a:p>
            <a:pPr marL="288036" lvl="3" indent="0">
              <a:buNone/>
            </a:pPr>
            <a:r>
              <a:rPr lang="en-US" sz="1800" dirty="0">
                <a:sym typeface="Wingdings"/>
              </a:rPr>
              <a:t>	</a:t>
            </a:r>
            <a:r>
              <a:rPr lang="en-US" sz="1800" dirty="0" smtClean="0">
                <a:sym typeface="Wingdings"/>
              </a:rPr>
              <a:t>Kidney </a:t>
            </a:r>
            <a:r>
              <a:rPr lang="en-US" sz="1800" dirty="0">
                <a:sym typeface="Wingdings"/>
              </a:rPr>
              <a:t>transplant (living versus deceased donor) </a:t>
            </a:r>
          </a:p>
          <a:p>
            <a:pPr marL="288036" lvl="3" indent="0">
              <a:buNone/>
            </a:pPr>
            <a:r>
              <a:rPr lang="en-US" sz="1800" dirty="0">
                <a:sym typeface="Wingdings"/>
              </a:rPr>
              <a:t>	</a:t>
            </a:r>
            <a:r>
              <a:rPr lang="en-US" sz="1800" dirty="0" smtClean="0">
                <a:sym typeface="Wingdings"/>
              </a:rPr>
              <a:t>Hemodialysis </a:t>
            </a:r>
            <a:r>
              <a:rPr lang="en-US" sz="1800" dirty="0">
                <a:sym typeface="Wingdings"/>
              </a:rPr>
              <a:t>/ peritoneal dialysis  </a:t>
            </a:r>
            <a:endParaRPr lang="en-US" sz="1800" dirty="0" smtClean="0">
              <a:sym typeface="Wingdings"/>
            </a:endParaRPr>
          </a:p>
          <a:p>
            <a:pPr marL="288036" lvl="3" indent="0">
              <a:buNone/>
            </a:pPr>
            <a:endParaRPr lang="en-US" sz="1800" dirty="0">
              <a:sym typeface="Wingdings"/>
            </a:endParaRPr>
          </a:p>
          <a:p>
            <a:pPr marL="573786" lvl="3" indent="-285750">
              <a:buFont typeface="Wingdings"/>
              <a:buChar char="à"/>
            </a:pPr>
            <a:r>
              <a:rPr lang="en-US" sz="1800" dirty="0" smtClean="0">
                <a:solidFill>
                  <a:prstClr val="black"/>
                </a:solidFill>
                <a:sym typeface="Wingdings"/>
              </a:rPr>
              <a:t>Transplant </a:t>
            </a:r>
            <a:r>
              <a:rPr lang="en-US" sz="1800" dirty="0">
                <a:solidFill>
                  <a:prstClr val="black"/>
                </a:solidFill>
                <a:sym typeface="Wingdings"/>
              </a:rPr>
              <a:t>is a treatment option for the recipient not a cure for kidney </a:t>
            </a:r>
            <a:r>
              <a:rPr lang="en-US" sz="1800" dirty="0" smtClean="0">
                <a:solidFill>
                  <a:prstClr val="black"/>
                </a:solidFill>
                <a:sym typeface="Wingdings"/>
              </a:rPr>
              <a:t>disease.    	          </a:t>
            </a:r>
          </a:p>
          <a:p>
            <a:pPr marL="288036" lvl="3" indent="0">
              <a:buNone/>
            </a:pPr>
            <a:r>
              <a:rPr lang="en-US" sz="1800" dirty="0">
                <a:solidFill>
                  <a:prstClr val="black"/>
                </a:solidFill>
                <a:sym typeface="Wingdings"/>
              </a:rPr>
              <a:t> </a:t>
            </a:r>
            <a:r>
              <a:rPr lang="en-US" sz="1800" dirty="0" smtClean="0">
                <a:solidFill>
                  <a:prstClr val="black"/>
                </a:solidFill>
                <a:sym typeface="Wingdings"/>
              </a:rPr>
              <a:t>      This option is aimed at </a:t>
            </a:r>
            <a:r>
              <a:rPr lang="en-US" sz="1800" b="1" i="1" dirty="0" smtClean="0">
                <a:solidFill>
                  <a:prstClr val="black"/>
                </a:solidFill>
                <a:sym typeface="Wingdings"/>
              </a:rPr>
              <a:t>preserving the recipient’s quality of life</a:t>
            </a:r>
            <a:r>
              <a:rPr lang="en-US" sz="1800" dirty="0" smtClean="0">
                <a:solidFill>
                  <a:prstClr val="black"/>
                </a:solidFill>
                <a:sym typeface="Wingdings"/>
              </a:rPr>
              <a:t>.  </a:t>
            </a:r>
            <a:endParaRPr lang="en-US" sz="1800" dirty="0" smtClean="0">
              <a:sym typeface="Wingdings"/>
            </a:endParaRPr>
          </a:p>
          <a:p>
            <a:pPr marL="288036" lvl="3" indent="0">
              <a:buNone/>
            </a:pPr>
            <a:r>
              <a:rPr lang="en-US" sz="1800" b="1" i="1" dirty="0" smtClean="0">
                <a:sym typeface="Wingdings"/>
              </a:rPr>
              <a:t>	</a:t>
            </a:r>
            <a:r>
              <a:rPr lang="en-US" sz="1800" b="1" dirty="0" smtClean="0">
                <a:sym typeface="Wingdings"/>
              </a:rPr>
              <a:t> </a:t>
            </a:r>
            <a:r>
              <a:rPr lang="en-US" sz="1800" dirty="0" smtClean="0">
                <a:sym typeface="Wingdings"/>
              </a:rPr>
              <a:t> After transplant – NO long term dialysis (in a small number of cases the recipient may require short term dialysis treatments).</a:t>
            </a:r>
            <a:r>
              <a:rPr lang="en-US" sz="1400" dirty="0" smtClean="0">
                <a:sym typeface="Wingdings"/>
              </a:rPr>
              <a:t/>
            </a:r>
            <a:br>
              <a:rPr lang="en-US" sz="1400" dirty="0" smtClean="0">
                <a:sym typeface="Wingdings"/>
              </a:rPr>
            </a:br>
            <a:r>
              <a:rPr lang="en-US" sz="1400" dirty="0" smtClean="0">
                <a:sym typeface="Wingdings"/>
              </a:rPr>
              <a:t> </a:t>
            </a:r>
          </a:p>
          <a:p>
            <a:pPr marL="0" lvl="1" indent="0">
              <a:buNone/>
            </a:pPr>
            <a:endParaRPr lang="en-US" dirty="0">
              <a:sym typeface="Wingdings"/>
            </a:endParaRPr>
          </a:p>
          <a:p>
            <a:pPr marL="0" lvl="1" indent="0">
              <a:buNone/>
            </a:pPr>
            <a:endParaRPr lang="en-US" dirty="0" smtClean="0">
              <a:sym typeface="Wingdings"/>
            </a:endParaRPr>
          </a:p>
          <a:p>
            <a:pPr marL="0" lvl="1" indent="0">
              <a:buNone/>
            </a:pPr>
            <a:endParaRPr lang="en-US" b="1" dirty="0"/>
          </a:p>
        </p:txBody>
      </p:sp>
    </p:spTree>
    <p:extLst>
      <p:ext uri="{BB962C8B-B14F-4D97-AF65-F5344CB8AC3E}">
        <p14:creationId xmlns:p14="http://schemas.microsoft.com/office/powerpoint/2010/main" val="173464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711440" cy="624840"/>
          </a:xfrm>
        </p:spPr>
        <p:txBody>
          <a:bodyPr/>
          <a:lstStyle/>
          <a:p>
            <a:pPr algn="ctr"/>
            <a:r>
              <a:rPr lang="en-US" dirty="0" smtClean="0"/>
              <a:t>Living </a:t>
            </a:r>
            <a:r>
              <a:rPr lang="en-US" dirty="0"/>
              <a:t>Kidney </a:t>
            </a:r>
            <a:r>
              <a:rPr lang="en-US" dirty="0" smtClean="0"/>
              <a:t>Donor vs. Deceased  donor </a:t>
            </a:r>
            <a:endParaRPr lang="en-US" dirty="0"/>
          </a:p>
        </p:txBody>
      </p:sp>
      <p:sp>
        <p:nvSpPr>
          <p:cNvPr id="3" name="Text Placeholder 2"/>
          <p:cNvSpPr>
            <a:spLocks noGrp="1"/>
          </p:cNvSpPr>
          <p:nvPr>
            <p:ph type="body" idx="1"/>
          </p:nvPr>
        </p:nvSpPr>
        <p:spPr/>
        <p:txBody>
          <a:bodyPr/>
          <a:lstStyle/>
          <a:p>
            <a:pPr algn="ctr"/>
            <a:r>
              <a:rPr lang="en-US" b="1" dirty="0" smtClean="0"/>
              <a:t>Living Donation </a:t>
            </a:r>
            <a:endParaRPr lang="en-US" b="1" dirty="0"/>
          </a:p>
        </p:txBody>
      </p:sp>
      <p:sp>
        <p:nvSpPr>
          <p:cNvPr id="4" name="Content Placeholder 3"/>
          <p:cNvSpPr>
            <a:spLocks noGrp="1"/>
          </p:cNvSpPr>
          <p:nvPr>
            <p:ph sz="half" idx="2"/>
          </p:nvPr>
        </p:nvSpPr>
        <p:spPr/>
        <p:txBody>
          <a:bodyPr>
            <a:normAutofit/>
          </a:bodyPr>
          <a:lstStyle/>
          <a:p>
            <a:r>
              <a:rPr lang="en-US" sz="1400" dirty="0"/>
              <a:t> </a:t>
            </a:r>
            <a:r>
              <a:rPr lang="en-US" sz="1400" dirty="0" smtClean="0"/>
              <a:t>A person who receives a living kidney will receive on average 12 to 20 years from kidney </a:t>
            </a:r>
          </a:p>
          <a:p>
            <a:r>
              <a:rPr lang="en-US" sz="1400" dirty="0" smtClean="0"/>
              <a:t>The kidney </a:t>
            </a:r>
            <a:r>
              <a:rPr lang="en-US" sz="1400" dirty="0"/>
              <a:t>typically starts making urine on operating table </a:t>
            </a:r>
            <a:endParaRPr lang="en-US" sz="1400" dirty="0" smtClean="0"/>
          </a:p>
          <a:p>
            <a:r>
              <a:rPr lang="en-US" sz="1400" dirty="0" smtClean="0"/>
              <a:t>Planned surgery </a:t>
            </a:r>
            <a:endParaRPr lang="en-US" sz="1400" dirty="0"/>
          </a:p>
          <a:p>
            <a:r>
              <a:rPr lang="en-US" sz="1400" dirty="0" smtClean="0"/>
              <a:t>Time to transplantation: as soon as donor &amp; recipient approved by transplant team </a:t>
            </a:r>
            <a:endParaRPr lang="en-US" sz="1400" dirty="0"/>
          </a:p>
        </p:txBody>
      </p:sp>
      <p:sp>
        <p:nvSpPr>
          <p:cNvPr id="5" name="Text Placeholder 4"/>
          <p:cNvSpPr>
            <a:spLocks noGrp="1"/>
          </p:cNvSpPr>
          <p:nvPr>
            <p:ph type="body" sz="quarter" idx="3"/>
          </p:nvPr>
        </p:nvSpPr>
        <p:spPr/>
        <p:txBody>
          <a:bodyPr/>
          <a:lstStyle/>
          <a:p>
            <a:pPr algn="ctr"/>
            <a:r>
              <a:rPr lang="en-US" b="1" dirty="0" smtClean="0"/>
              <a:t>Deceased Donation </a:t>
            </a:r>
            <a:endParaRPr lang="en-US" b="1" dirty="0"/>
          </a:p>
        </p:txBody>
      </p:sp>
      <p:sp>
        <p:nvSpPr>
          <p:cNvPr id="6" name="Content Placeholder 5"/>
          <p:cNvSpPr>
            <a:spLocks noGrp="1"/>
          </p:cNvSpPr>
          <p:nvPr>
            <p:ph sz="quarter" idx="4"/>
          </p:nvPr>
        </p:nvSpPr>
        <p:spPr/>
        <p:txBody>
          <a:bodyPr>
            <a:normAutofit/>
          </a:bodyPr>
          <a:lstStyle/>
          <a:p>
            <a:r>
              <a:rPr lang="en-US" sz="1400" dirty="0" smtClean="0"/>
              <a:t>A person </a:t>
            </a:r>
            <a:r>
              <a:rPr lang="en-US" sz="1400" dirty="0"/>
              <a:t>who receives a </a:t>
            </a:r>
            <a:r>
              <a:rPr lang="en-US" sz="1400" dirty="0" smtClean="0"/>
              <a:t>deceased  donor kidney </a:t>
            </a:r>
            <a:r>
              <a:rPr lang="en-US" sz="1400" dirty="0"/>
              <a:t>will receive </a:t>
            </a:r>
            <a:r>
              <a:rPr lang="en-US" sz="1400" dirty="0" smtClean="0"/>
              <a:t>on average 8 to 12 years </a:t>
            </a:r>
            <a:r>
              <a:rPr lang="en-US" sz="1400" dirty="0"/>
              <a:t>from kidney </a:t>
            </a:r>
            <a:endParaRPr lang="en-US" sz="1400" dirty="0" smtClean="0"/>
          </a:p>
          <a:p>
            <a:r>
              <a:rPr lang="en-US" sz="1400" dirty="0" smtClean="0"/>
              <a:t>Delayed </a:t>
            </a:r>
            <a:r>
              <a:rPr lang="en-US" sz="1400" dirty="0"/>
              <a:t>k</a:t>
            </a:r>
            <a:r>
              <a:rPr lang="en-US" sz="1400" dirty="0" smtClean="0"/>
              <a:t>idney</a:t>
            </a:r>
            <a:r>
              <a:rPr lang="en-US" sz="1400" dirty="0" smtClean="0"/>
              <a:t> </a:t>
            </a:r>
            <a:r>
              <a:rPr lang="en-US" sz="1400" dirty="0"/>
              <a:t>f</a:t>
            </a:r>
            <a:r>
              <a:rPr lang="en-US" sz="1400" dirty="0" smtClean="0"/>
              <a:t>unction (due to cold ischemia time) </a:t>
            </a:r>
            <a:endParaRPr lang="en-US" sz="1400" dirty="0"/>
          </a:p>
          <a:p>
            <a:r>
              <a:rPr lang="en-US" sz="1400" dirty="0" smtClean="0"/>
              <a:t>Undetermined surgery date and time </a:t>
            </a:r>
          </a:p>
          <a:p>
            <a:r>
              <a:rPr lang="en-US" sz="1400" dirty="0" smtClean="0"/>
              <a:t>Dependent on associated wait time: Median time to transplant in region 45.2 months per SRTR data released June 16, 2015 </a:t>
            </a:r>
            <a:endParaRPr lang="en-US" sz="1400" dirty="0"/>
          </a:p>
        </p:txBody>
      </p:sp>
    </p:spTree>
    <p:extLst>
      <p:ext uri="{BB962C8B-B14F-4D97-AF65-F5344CB8AC3E}">
        <p14:creationId xmlns:p14="http://schemas.microsoft.com/office/powerpoint/2010/main" val="9595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Donor Evaluation </a:t>
            </a:r>
            <a:endParaRPr lang="en-US" dirty="0"/>
          </a:p>
        </p:txBody>
      </p:sp>
      <p:sp>
        <p:nvSpPr>
          <p:cNvPr id="4" name="TextBox 3"/>
          <p:cNvSpPr txBox="1"/>
          <p:nvPr/>
        </p:nvSpPr>
        <p:spPr>
          <a:xfrm>
            <a:off x="-228600" y="1066800"/>
            <a:ext cx="9067800" cy="6124754"/>
          </a:xfrm>
          <a:prstGeom prst="rect">
            <a:avLst/>
          </a:prstGeom>
          <a:noFill/>
        </p:spPr>
        <p:txBody>
          <a:bodyPr wrap="square" rtlCol="0">
            <a:spAutoFit/>
          </a:bodyPr>
          <a:lstStyle/>
          <a:p>
            <a:pPr marL="914400" marR="502920" lvl="0" indent="-342900"/>
            <a:r>
              <a:rPr lang="en-US" dirty="0" smtClean="0">
                <a:latin typeface="Arial"/>
                <a:ea typeface="Times New Roman"/>
              </a:rPr>
              <a:t>     There </a:t>
            </a:r>
            <a:r>
              <a:rPr lang="en-US" dirty="0">
                <a:latin typeface="Arial"/>
                <a:ea typeface="Times New Roman"/>
              </a:rPr>
              <a:t>are many different tests that need to be done to determine if you </a:t>
            </a:r>
            <a:r>
              <a:rPr lang="en-US" dirty="0" smtClean="0">
                <a:latin typeface="Arial"/>
                <a:ea typeface="Times New Roman"/>
              </a:rPr>
              <a:t>are suitable </a:t>
            </a:r>
            <a:r>
              <a:rPr lang="en-US" dirty="0">
                <a:latin typeface="Arial"/>
                <a:ea typeface="Times New Roman"/>
              </a:rPr>
              <a:t>for donation. </a:t>
            </a:r>
          </a:p>
          <a:p>
            <a:pPr marL="914400" marR="502920" lvl="0" indent="-342900"/>
            <a:endParaRPr lang="en-US" dirty="0" smtClean="0">
              <a:latin typeface="Times New Roman"/>
              <a:ea typeface="Times New Roman"/>
            </a:endParaRPr>
          </a:p>
          <a:p>
            <a:pPr marL="1200150" marR="502920" indent="-285750">
              <a:spcBef>
                <a:spcPts val="0"/>
              </a:spcBef>
              <a:spcAft>
                <a:spcPts val="0"/>
              </a:spcAft>
              <a:buFont typeface="Wingdings" panose="05000000000000000000" pitchFamily="2" charset="2"/>
              <a:buChar char="Ø"/>
            </a:pPr>
            <a:r>
              <a:rPr lang="en-US" sz="1400" dirty="0" smtClean="0">
                <a:latin typeface="Arial"/>
                <a:ea typeface="Times New Roman"/>
              </a:rPr>
              <a:t>Tissue Typing &amp; </a:t>
            </a:r>
            <a:r>
              <a:rPr lang="en-US" sz="1400" dirty="0" err="1" smtClean="0">
                <a:latin typeface="Arial"/>
                <a:ea typeface="Times New Roman"/>
              </a:rPr>
              <a:t>Crossmatch</a:t>
            </a:r>
            <a:r>
              <a:rPr lang="en-US" sz="1400" dirty="0" smtClean="0">
                <a:latin typeface="Arial"/>
                <a:ea typeface="Times New Roman"/>
              </a:rPr>
              <a:t> </a:t>
            </a:r>
            <a:endParaRPr lang="en-US" sz="1400" u="sng" dirty="0" smtClean="0">
              <a:latin typeface="Arial"/>
              <a:ea typeface="Times New Roman"/>
            </a:endParaRPr>
          </a:p>
          <a:p>
            <a:pPr marL="1200150" marR="502920" indent="-285750">
              <a:spcBef>
                <a:spcPts val="0"/>
              </a:spcBef>
              <a:spcAft>
                <a:spcPts val="0"/>
              </a:spcAft>
              <a:buFont typeface="Wingdings" panose="05000000000000000000" pitchFamily="2" charset="2"/>
              <a:buChar char="Ø"/>
            </a:pPr>
            <a:r>
              <a:rPr lang="en-US" sz="1400" u="sng" dirty="0" smtClean="0">
                <a:latin typeface="Arial"/>
                <a:ea typeface="Times New Roman"/>
              </a:rPr>
              <a:t>Blood </a:t>
            </a:r>
            <a:r>
              <a:rPr lang="en-US" sz="1400" u="sng" dirty="0">
                <a:latin typeface="Arial"/>
                <a:ea typeface="Times New Roman"/>
              </a:rPr>
              <a:t>tests</a:t>
            </a:r>
            <a:r>
              <a:rPr lang="en-US" sz="1400" dirty="0">
                <a:latin typeface="Arial"/>
                <a:ea typeface="Times New Roman"/>
              </a:rPr>
              <a:t> – Multiple blood tests are required to determine if your blood type matches the recipient.  Other blood tests are done to assess how your kidneys are functioning and status of your overall health.  Blood will also be screened for immunity to certain viruses. We also screen for transmissible diseases including exposure to the HIV </a:t>
            </a:r>
            <a:r>
              <a:rPr lang="en-US" sz="1400" dirty="0" smtClean="0">
                <a:latin typeface="Arial"/>
                <a:ea typeface="Times New Roman"/>
              </a:rPr>
              <a:t>virus.</a:t>
            </a:r>
          </a:p>
          <a:p>
            <a:pPr marL="1200150" marR="502920" indent="-285750">
              <a:spcBef>
                <a:spcPts val="0"/>
              </a:spcBef>
              <a:spcAft>
                <a:spcPts val="0"/>
              </a:spcAft>
              <a:buFont typeface="Wingdings" panose="05000000000000000000" pitchFamily="2" charset="2"/>
              <a:buChar char="Ø"/>
            </a:pPr>
            <a:r>
              <a:rPr lang="en-US" sz="1400" u="sng" dirty="0" smtClean="0">
                <a:latin typeface="Arial"/>
                <a:ea typeface="Times New Roman"/>
              </a:rPr>
              <a:t>Urine </a:t>
            </a:r>
            <a:r>
              <a:rPr lang="en-US" sz="1400" u="sng" dirty="0">
                <a:latin typeface="Arial"/>
                <a:ea typeface="Times New Roman"/>
              </a:rPr>
              <a:t>tests</a:t>
            </a:r>
            <a:r>
              <a:rPr lang="en-US" sz="1400" dirty="0">
                <a:latin typeface="Arial"/>
                <a:ea typeface="Times New Roman"/>
              </a:rPr>
              <a:t> – Your urine is tested to assess your kidney function and any signs of </a:t>
            </a:r>
            <a:r>
              <a:rPr lang="en-US" sz="1400" dirty="0" smtClean="0">
                <a:latin typeface="Arial"/>
                <a:ea typeface="Times New Roman"/>
              </a:rPr>
              <a:t>infection.</a:t>
            </a:r>
            <a:endParaRPr lang="en-US" sz="1400" dirty="0" smtClean="0">
              <a:latin typeface="Times New Roman"/>
              <a:ea typeface="Times New Roman"/>
            </a:endParaRPr>
          </a:p>
          <a:p>
            <a:pPr marL="1200150" marR="502920" indent="-285750">
              <a:spcBef>
                <a:spcPts val="0"/>
              </a:spcBef>
              <a:spcAft>
                <a:spcPts val="0"/>
              </a:spcAft>
              <a:buFont typeface="Wingdings" panose="05000000000000000000" pitchFamily="2" charset="2"/>
              <a:buChar char="Ø"/>
            </a:pPr>
            <a:r>
              <a:rPr lang="en-US" sz="1400" u="sng" dirty="0" smtClean="0">
                <a:latin typeface="Arial"/>
                <a:ea typeface="Times New Roman"/>
              </a:rPr>
              <a:t>CXR</a:t>
            </a:r>
            <a:r>
              <a:rPr lang="en-US" sz="1400" dirty="0" smtClean="0">
                <a:latin typeface="Arial"/>
                <a:ea typeface="Times New Roman"/>
              </a:rPr>
              <a:t> </a:t>
            </a:r>
            <a:r>
              <a:rPr lang="en-US" sz="1400" dirty="0">
                <a:latin typeface="Arial"/>
                <a:ea typeface="Times New Roman"/>
              </a:rPr>
              <a:t>- A chest x-ray helps us identify any problems with your </a:t>
            </a:r>
            <a:r>
              <a:rPr lang="en-US" sz="1400" dirty="0" smtClean="0">
                <a:latin typeface="Arial"/>
                <a:ea typeface="Times New Roman"/>
              </a:rPr>
              <a:t>lungs.</a:t>
            </a:r>
            <a:endParaRPr lang="en-US" sz="1400" dirty="0" smtClean="0">
              <a:latin typeface="Times New Roman"/>
              <a:ea typeface="Times New Roman"/>
            </a:endParaRPr>
          </a:p>
          <a:p>
            <a:pPr marL="1200150" marR="502920" indent="-285750">
              <a:spcBef>
                <a:spcPts val="0"/>
              </a:spcBef>
              <a:spcAft>
                <a:spcPts val="0"/>
              </a:spcAft>
              <a:buFont typeface="Wingdings" panose="05000000000000000000" pitchFamily="2" charset="2"/>
              <a:buChar char="Ø"/>
            </a:pPr>
            <a:r>
              <a:rPr lang="en-US" sz="1400" u="sng" dirty="0" smtClean="0">
                <a:latin typeface="Arial"/>
                <a:ea typeface="Times New Roman"/>
              </a:rPr>
              <a:t>EKG</a:t>
            </a:r>
            <a:r>
              <a:rPr lang="en-US" sz="1400" dirty="0" smtClean="0">
                <a:latin typeface="Arial"/>
                <a:ea typeface="Times New Roman"/>
              </a:rPr>
              <a:t> </a:t>
            </a:r>
            <a:r>
              <a:rPr lang="en-US" sz="1400" dirty="0">
                <a:latin typeface="Arial"/>
                <a:ea typeface="Times New Roman"/>
              </a:rPr>
              <a:t>– An EKG will check for any abnormality of your heart rhythm.	</a:t>
            </a:r>
            <a:endParaRPr lang="en-US" sz="1400" dirty="0" smtClean="0">
              <a:latin typeface="Times New Roman"/>
              <a:ea typeface="Times New Roman"/>
            </a:endParaRPr>
          </a:p>
          <a:p>
            <a:pPr marL="1200150" marR="502920" indent="-285750">
              <a:spcBef>
                <a:spcPts val="0"/>
              </a:spcBef>
              <a:spcAft>
                <a:spcPts val="0"/>
              </a:spcAft>
              <a:buFont typeface="Wingdings" panose="05000000000000000000" pitchFamily="2" charset="2"/>
              <a:buChar char="Ø"/>
            </a:pPr>
            <a:r>
              <a:rPr lang="en-US" sz="1400" u="sng" dirty="0" smtClean="0">
                <a:latin typeface="Arial"/>
                <a:ea typeface="Times New Roman"/>
              </a:rPr>
              <a:t>CT </a:t>
            </a:r>
            <a:r>
              <a:rPr lang="en-US" sz="1400" u="sng" dirty="0">
                <a:latin typeface="Arial"/>
                <a:ea typeface="Times New Roman"/>
              </a:rPr>
              <a:t>Angiogram</a:t>
            </a:r>
            <a:r>
              <a:rPr lang="en-US" sz="1400" dirty="0">
                <a:latin typeface="Arial"/>
                <a:ea typeface="Times New Roman"/>
              </a:rPr>
              <a:t> – This CT scan of your kidneys will be done to determine if there are any abnormalities in your kidneys or with major blood </a:t>
            </a:r>
            <a:r>
              <a:rPr lang="en-US" sz="1400" dirty="0" smtClean="0">
                <a:latin typeface="Arial"/>
                <a:ea typeface="Times New Roman"/>
              </a:rPr>
              <a:t>vessels.</a:t>
            </a:r>
            <a:endParaRPr lang="en-US" sz="1400" dirty="0" smtClean="0">
              <a:latin typeface="Times New Roman"/>
              <a:ea typeface="Times New Roman"/>
            </a:endParaRPr>
          </a:p>
          <a:p>
            <a:pPr marL="1200150" marR="502920" indent="-285750">
              <a:spcBef>
                <a:spcPts val="0"/>
              </a:spcBef>
              <a:spcAft>
                <a:spcPts val="0"/>
              </a:spcAft>
              <a:buFont typeface="Wingdings" panose="05000000000000000000" pitchFamily="2" charset="2"/>
              <a:buChar char="Ø"/>
            </a:pPr>
            <a:r>
              <a:rPr lang="en-US" sz="1400" u="sng" dirty="0" smtClean="0">
                <a:latin typeface="Arial"/>
                <a:ea typeface="Times New Roman"/>
              </a:rPr>
              <a:t>Stress </a:t>
            </a:r>
            <a:r>
              <a:rPr lang="en-US" sz="1400" u="sng" dirty="0">
                <a:latin typeface="Arial"/>
                <a:ea typeface="Times New Roman"/>
              </a:rPr>
              <a:t>Test</a:t>
            </a:r>
            <a:r>
              <a:rPr lang="en-US" sz="1400" dirty="0">
                <a:latin typeface="Arial"/>
                <a:ea typeface="Times New Roman"/>
              </a:rPr>
              <a:t> – If you are over 60 years old this test will be ordered to evaluate your </a:t>
            </a:r>
            <a:r>
              <a:rPr lang="en-US" sz="1400" dirty="0" smtClean="0">
                <a:latin typeface="Arial"/>
                <a:ea typeface="Times New Roman"/>
              </a:rPr>
              <a:t>heart</a:t>
            </a:r>
          </a:p>
          <a:p>
            <a:pPr marL="1200150" marR="502920" indent="-285750">
              <a:spcBef>
                <a:spcPts val="0"/>
              </a:spcBef>
              <a:spcAft>
                <a:spcPts val="0"/>
              </a:spcAft>
              <a:buFont typeface="Wingdings" panose="05000000000000000000" pitchFamily="2" charset="2"/>
              <a:buChar char="Ø"/>
            </a:pPr>
            <a:r>
              <a:rPr lang="en-US" sz="1400" u="sng" dirty="0" smtClean="0">
                <a:latin typeface="Arial"/>
                <a:ea typeface="Times New Roman"/>
              </a:rPr>
              <a:t>Routine Cancer screenings</a:t>
            </a:r>
            <a:r>
              <a:rPr lang="en-US" sz="1400" dirty="0" smtClean="0">
                <a:latin typeface="Arial"/>
                <a:ea typeface="Times New Roman"/>
              </a:rPr>
              <a:t> </a:t>
            </a:r>
            <a:r>
              <a:rPr lang="en-US" sz="1400" dirty="0" smtClean="0">
                <a:latin typeface="Arial"/>
                <a:ea typeface="Times New Roman"/>
              </a:rPr>
              <a:t>- dependent </a:t>
            </a:r>
            <a:r>
              <a:rPr lang="en-US" sz="1400" dirty="0" smtClean="0">
                <a:latin typeface="Arial"/>
                <a:ea typeface="Times New Roman"/>
              </a:rPr>
              <a:t>on donor </a:t>
            </a:r>
            <a:r>
              <a:rPr lang="en-US" sz="1400" dirty="0" smtClean="0">
                <a:latin typeface="Arial"/>
                <a:ea typeface="Times New Roman"/>
              </a:rPr>
              <a:t>age &amp; sex (examples: breast exam, mammogram, pap smear, colonoscopy, prostate exam) </a:t>
            </a:r>
            <a:endParaRPr lang="en-US" sz="1400" dirty="0" smtClean="0">
              <a:latin typeface="Arial"/>
              <a:ea typeface="Times New Roman"/>
            </a:endParaRPr>
          </a:p>
          <a:p>
            <a:pPr marL="914400" marR="502920">
              <a:spcBef>
                <a:spcPts val="0"/>
              </a:spcBef>
              <a:spcAft>
                <a:spcPts val="0"/>
              </a:spcAft>
            </a:pPr>
            <a:endParaRPr lang="en-US" dirty="0">
              <a:latin typeface="Arial"/>
            </a:endParaRPr>
          </a:p>
          <a:p>
            <a:pPr marL="914400" marR="502920">
              <a:spcBef>
                <a:spcPts val="0"/>
              </a:spcBef>
              <a:spcAft>
                <a:spcPts val="0"/>
              </a:spcAft>
            </a:pPr>
            <a:endParaRPr lang="en-US" sz="1200" b="1" dirty="0" smtClean="0"/>
          </a:p>
          <a:p>
            <a:pPr marL="914400" marR="502920">
              <a:spcBef>
                <a:spcPts val="0"/>
              </a:spcBef>
              <a:spcAft>
                <a:spcPts val="0"/>
              </a:spcAft>
            </a:pPr>
            <a:r>
              <a:rPr lang="en-US" sz="1400" b="1" dirty="0" smtClean="0"/>
              <a:t>**</a:t>
            </a:r>
            <a:r>
              <a:rPr lang="en-US" sz="1400" b="1" dirty="0" smtClean="0"/>
              <a:t>Additional </a:t>
            </a:r>
            <a:r>
              <a:rPr lang="en-US" sz="1400" b="1" dirty="0"/>
              <a:t>tests may be ordered based on the results of these </a:t>
            </a:r>
            <a:r>
              <a:rPr lang="en-US" sz="1400" b="1" dirty="0" smtClean="0"/>
              <a:t>tests. </a:t>
            </a:r>
            <a:r>
              <a:rPr lang="en-US" sz="1400" b="1" dirty="0"/>
              <a:t>Discovery of certain abnormalities that may require more testing </a:t>
            </a:r>
            <a:r>
              <a:rPr lang="en-US" sz="1400" b="1" dirty="0" smtClean="0"/>
              <a:t>will be billed to the living donor’s insurance.</a:t>
            </a:r>
            <a:endParaRPr lang="en-US" sz="1400" b="1" dirty="0"/>
          </a:p>
          <a:p>
            <a:pPr marL="914400" marR="502920">
              <a:spcBef>
                <a:spcPts val="0"/>
              </a:spcBef>
              <a:spcAft>
                <a:spcPts val="0"/>
              </a:spcAft>
            </a:pPr>
            <a:endParaRPr lang="en-US" sz="1400" b="1" dirty="0" smtClean="0"/>
          </a:p>
          <a:p>
            <a:pPr marL="914400" marR="502920">
              <a:spcBef>
                <a:spcPts val="0"/>
              </a:spcBef>
              <a:spcAft>
                <a:spcPts val="0"/>
              </a:spcAft>
            </a:pPr>
            <a:r>
              <a:rPr lang="en-US" sz="1400" b="1" dirty="0" smtClean="0"/>
              <a:t>**</a:t>
            </a:r>
            <a:r>
              <a:rPr lang="en-US" sz="1400" b="1" dirty="0"/>
              <a:t>Standard work-up , surgery , and any surgical complication is paid for under the intended recipient’s insurance with the </a:t>
            </a:r>
            <a:r>
              <a:rPr lang="en-US" sz="1400" b="1" dirty="0">
                <a:solidFill>
                  <a:srgbClr val="FF0000"/>
                </a:solidFill>
              </a:rPr>
              <a:t>exception </a:t>
            </a:r>
            <a:r>
              <a:rPr lang="en-US" sz="1400" b="1" dirty="0"/>
              <a:t>of routine cancer screenings. </a:t>
            </a:r>
            <a:endParaRPr lang="en-US" sz="1400" b="1" dirty="0" smtClean="0"/>
          </a:p>
          <a:p>
            <a:pPr marL="914400" marR="502920">
              <a:spcBef>
                <a:spcPts val="0"/>
              </a:spcBef>
              <a:spcAft>
                <a:spcPts val="0"/>
              </a:spcAft>
            </a:pPr>
            <a:endParaRPr lang="en-US" sz="1400" b="1" dirty="0"/>
          </a:p>
          <a:p>
            <a:pPr marL="914400" marR="502920">
              <a:spcBef>
                <a:spcPts val="0"/>
              </a:spcBef>
              <a:spcAft>
                <a:spcPts val="0"/>
              </a:spcAft>
            </a:pPr>
            <a:r>
              <a:rPr lang="en-US" sz="1400" b="1" dirty="0"/>
              <a:t>**Standard work-up may vary dependent on donor medical </a:t>
            </a:r>
            <a:r>
              <a:rPr lang="en-US" sz="1400" b="1" dirty="0" smtClean="0"/>
              <a:t>history and test results. </a:t>
            </a:r>
            <a:endParaRPr lang="en-US" sz="1400" b="1" dirty="0"/>
          </a:p>
          <a:p>
            <a:pPr marL="914400" marR="502920">
              <a:spcBef>
                <a:spcPts val="0"/>
              </a:spcBef>
              <a:spcAft>
                <a:spcPts val="0"/>
              </a:spcAft>
            </a:pPr>
            <a:endParaRPr lang="en-US" dirty="0"/>
          </a:p>
        </p:txBody>
      </p:sp>
    </p:spTree>
    <p:extLst>
      <p:ext uri="{BB962C8B-B14F-4D97-AF65-F5344CB8AC3E}">
        <p14:creationId xmlns:p14="http://schemas.microsoft.com/office/powerpoint/2010/main" val="252285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55000" lnSpcReduction="20000"/>
          </a:bodyPr>
          <a:lstStyle/>
          <a:p>
            <a:r>
              <a:rPr lang="en-US" b="0" dirty="0"/>
              <a:t>• On average, living donors will have 25-35% permanent loss of kidney function after donation.</a:t>
            </a:r>
          </a:p>
          <a:p>
            <a:r>
              <a:rPr lang="en-US" b="0" dirty="0"/>
              <a:t>• Baseline risk of End Stage Renal Disease (ESRD) for  living kidney donors does not exceed that  of the general population with the same demographic profile.</a:t>
            </a:r>
          </a:p>
          <a:p>
            <a:r>
              <a:rPr lang="en-US" b="0" dirty="0" smtClean="0"/>
              <a:t>• </a:t>
            </a:r>
            <a:r>
              <a:rPr lang="en-US" b="0" dirty="0"/>
              <a:t>Medical evaluation of young living donors cannot predict lifetime risk for CKD or ESRD. The medical evaluation that is done as part of the donor evaluation tells us about your current state of health.</a:t>
            </a:r>
          </a:p>
          <a:p>
            <a:r>
              <a:rPr lang="en-US" b="0" dirty="0" smtClean="0"/>
              <a:t>• </a:t>
            </a:r>
            <a:r>
              <a:rPr lang="en-US" b="0" dirty="0"/>
              <a:t>Current practice is to prioritize prior living kidney donors who became kidney transplant candidates.</a:t>
            </a:r>
          </a:p>
          <a:p>
            <a:endParaRPr lang="en-US" dirty="0"/>
          </a:p>
        </p:txBody>
      </p:sp>
      <p:sp>
        <p:nvSpPr>
          <p:cNvPr id="4" name="Title 3"/>
          <p:cNvSpPr>
            <a:spLocks noGrp="1"/>
          </p:cNvSpPr>
          <p:nvPr>
            <p:ph type="title"/>
          </p:nvPr>
        </p:nvSpPr>
        <p:spPr/>
        <p:txBody>
          <a:bodyPr/>
          <a:lstStyle/>
          <a:p>
            <a:pPr algn="ctr"/>
            <a:r>
              <a:rPr lang="en-US" dirty="0" smtClean="0"/>
              <a:t>Facts about living kidney donation </a:t>
            </a:r>
            <a:endParaRPr lang="en-US" dirty="0"/>
          </a:p>
        </p:txBody>
      </p:sp>
      <p:sp>
        <p:nvSpPr>
          <p:cNvPr id="5" name="TextBox 4"/>
          <p:cNvSpPr txBox="1"/>
          <p:nvPr/>
        </p:nvSpPr>
        <p:spPr>
          <a:xfrm>
            <a:off x="5181600" y="1219200"/>
            <a:ext cx="3352800" cy="3323987"/>
          </a:xfrm>
          <a:prstGeom prst="rect">
            <a:avLst/>
          </a:prstGeom>
          <a:noFill/>
        </p:spPr>
        <p:txBody>
          <a:bodyPr wrap="square" rtlCol="0">
            <a:spAutoFit/>
          </a:bodyPr>
          <a:lstStyle/>
          <a:p>
            <a:pPr algn="ctr"/>
            <a:r>
              <a:rPr lang="en-US" sz="1500" b="1" dirty="0">
                <a:solidFill>
                  <a:schemeClr val="bg2">
                    <a:lumMod val="50000"/>
                  </a:schemeClr>
                </a:solidFill>
              </a:rPr>
              <a:t>Donor Benefit</a:t>
            </a:r>
          </a:p>
          <a:p>
            <a:endParaRPr lang="en-US" sz="1500" dirty="0"/>
          </a:p>
          <a:p>
            <a:r>
              <a:rPr lang="en-US" sz="1500" dirty="0"/>
              <a:t>There is no medical benefit to you from donating a kidney, but most donors report an emotional benefit from donation, with similar or better quality of life than before donor surgery.  </a:t>
            </a:r>
          </a:p>
          <a:p>
            <a:endParaRPr lang="en-US" sz="1500" dirty="0"/>
          </a:p>
          <a:p>
            <a:endParaRPr lang="en-US" sz="1500" dirty="0"/>
          </a:p>
          <a:p>
            <a:pPr algn="ctr"/>
            <a:r>
              <a:rPr lang="en-US" sz="1500" b="1" dirty="0">
                <a:solidFill>
                  <a:schemeClr val="accent3">
                    <a:lumMod val="75000"/>
                  </a:schemeClr>
                </a:solidFill>
              </a:rPr>
              <a:t>Right to Withdraw</a:t>
            </a:r>
          </a:p>
          <a:p>
            <a:endParaRPr lang="en-US" sz="1500" dirty="0"/>
          </a:p>
          <a:p>
            <a:r>
              <a:rPr lang="en-US" sz="1500" dirty="0"/>
              <a:t>You have the right to withdraw your participation as a donor at any time during the process. </a:t>
            </a:r>
          </a:p>
        </p:txBody>
      </p:sp>
    </p:spTree>
    <p:extLst>
      <p:ext uri="{BB962C8B-B14F-4D97-AF65-F5344CB8AC3E}">
        <p14:creationId xmlns:p14="http://schemas.microsoft.com/office/powerpoint/2010/main" val="93044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Psychosocial / Financial Risk </a:t>
            </a:r>
            <a:endParaRPr lang="en-US" dirty="0"/>
          </a:p>
        </p:txBody>
      </p:sp>
      <p:sp>
        <p:nvSpPr>
          <p:cNvPr id="3" name="Text Placeholder 2"/>
          <p:cNvSpPr>
            <a:spLocks noGrp="1"/>
          </p:cNvSpPr>
          <p:nvPr>
            <p:ph type="body" idx="1"/>
          </p:nvPr>
        </p:nvSpPr>
        <p:spPr/>
        <p:txBody>
          <a:bodyPr>
            <a:normAutofit/>
          </a:bodyPr>
          <a:lstStyle/>
          <a:p>
            <a:pPr algn="ctr"/>
            <a:r>
              <a:rPr lang="en-US" sz="1900" b="1" dirty="0" smtClean="0">
                <a:solidFill>
                  <a:schemeClr val="accent3">
                    <a:lumMod val="75000"/>
                  </a:schemeClr>
                </a:solidFill>
              </a:rPr>
              <a:t>Psychosocial risk </a:t>
            </a:r>
            <a:endParaRPr lang="en-US" sz="1900" b="1" dirty="0">
              <a:solidFill>
                <a:schemeClr val="accent3">
                  <a:lumMod val="75000"/>
                </a:schemeClr>
              </a:solidFill>
            </a:endParaRPr>
          </a:p>
        </p:txBody>
      </p:sp>
      <p:sp>
        <p:nvSpPr>
          <p:cNvPr id="4" name="Content Placeholder 3"/>
          <p:cNvSpPr>
            <a:spLocks noGrp="1"/>
          </p:cNvSpPr>
          <p:nvPr>
            <p:ph sz="half" idx="2"/>
          </p:nvPr>
        </p:nvSpPr>
        <p:spPr/>
        <p:txBody>
          <a:bodyPr>
            <a:normAutofit fontScale="92500"/>
          </a:bodyPr>
          <a:lstStyle/>
          <a:p>
            <a:r>
              <a:rPr lang="en-US" sz="2100" b="0" dirty="0" smtClean="0">
                <a:sym typeface="Wingdings"/>
              </a:rPr>
              <a:t> </a:t>
            </a:r>
            <a:r>
              <a:rPr lang="en-US" sz="2100" b="0" dirty="0" smtClean="0"/>
              <a:t>Problems </a:t>
            </a:r>
            <a:r>
              <a:rPr lang="en-US" sz="2100" b="0" dirty="0"/>
              <a:t>with body image.</a:t>
            </a:r>
          </a:p>
          <a:p>
            <a:r>
              <a:rPr lang="en-US" sz="2100" b="0" dirty="0" smtClean="0">
                <a:sym typeface="Wingdings"/>
              </a:rPr>
              <a:t> </a:t>
            </a:r>
            <a:r>
              <a:rPr lang="en-US" sz="2100" b="0" dirty="0" smtClean="0"/>
              <a:t>Post- </a:t>
            </a:r>
            <a:r>
              <a:rPr lang="en-US" sz="2100" b="0" dirty="0"/>
              <a:t>surgery depression or anxiety.</a:t>
            </a:r>
          </a:p>
          <a:p>
            <a:r>
              <a:rPr lang="en-US" sz="2100" b="0" dirty="0" smtClean="0">
                <a:sym typeface="Wingdings"/>
              </a:rPr>
              <a:t> </a:t>
            </a:r>
            <a:r>
              <a:rPr lang="en-US" sz="2100" b="0" dirty="0" smtClean="0"/>
              <a:t>Feelings </a:t>
            </a:r>
            <a:r>
              <a:rPr lang="en-US" sz="2100" b="0" dirty="0"/>
              <a:t>of emotional distress or grief if the transplant recipient experiences any recurrent disease or if the transplant recipient dies.</a:t>
            </a:r>
          </a:p>
          <a:p>
            <a:endParaRPr lang="en-US" dirty="0"/>
          </a:p>
        </p:txBody>
      </p:sp>
      <p:sp>
        <p:nvSpPr>
          <p:cNvPr id="5" name="Text Placeholder 4"/>
          <p:cNvSpPr>
            <a:spLocks noGrp="1"/>
          </p:cNvSpPr>
          <p:nvPr>
            <p:ph type="body" sz="quarter" idx="3"/>
          </p:nvPr>
        </p:nvSpPr>
        <p:spPr/>
        <p:txBody>
          <a:bodyPr>
            <a:normAutofit/>
          </a:bodyPr>
          <a:lstStyle/>
          <a:p>
            <a:pPr algn="ctr"/>
            <a:r>
              <a:rPr lang="en-US" sz="1900" b="1" dirty="0" smtClean="0">
                <a:solidFill>
                  <a:schemeClr val="bg2">
                    <a:lumMod val="50000"/>
                  </a:schemeClr>
                </a:solidFill>
              </a:rPr>
              <a:t>Financial risk </a:t>
            </a:r>
            <a:endParaRPr lang="en-US" sz="1900" b="1" dirty="0">
              <a:solidFill>
                <a:schemeClr val="bg2">
                  <a:lumMod val="50000"/>
                </a:schemeClr>
              </a:solidFill>
            </a:endParaRPr>
          </a:p>
        </p:txBody>
      </p:sp>
      <p:sp>
        <p:nvSpPr>
          <p:cNvPr id="6" name="Content Placeholder 5"/>
          <p:cNvSpPr>
            <a:spLocks noGrp="1"/>
          </p:cNvSpPr>
          <p:nvPr>
            <p:ph sz="quarter" idx="4"/>
          </p:nvPr>
        </p:nvSpPr>
        <p:spPr/>
        <p:txBody>
          <a:bodyPr>
            <a:normAutofit fontScale="77500" lnSpcReduction="20000"/>
          </a:bodyPr>
          <a:lstStyle/>
          <a:p>
            <a:r>
              <a:rPr lang="en-US" b="0" dirty="0" smtClean="0">
                <a:sym typeface="Wingdings"/>
              </a:rPr>
              <a:t> </a:t>
            </a:r>
            <a:r>
              <a:rPr lang="en-US" b="0" dirty="0" smtClean="0"/>
              <a:t>Personal </a:t>
            </a:r>
            <a:r>
              <a:rPr lang="en-US" b="0" dirty="0"/>
              <a:t>expenses of travel, housing, child care costs, and lost wages related to donation might not be reimbursed, however, resources might be available to defray some donation-related costs.</a:t>
            </a:r>
          </a:p>
          <a:p>
            <a:r>
              <a:rPr lang="en-US" b="0" dirty="0" smtClean="0">
                <a:sym typeface="Wingdings"/>
              </a:rPr>
              <a:t> </a:t>
            </a:r>
            <a:r>
              <a:rPr lang="en-US" b="0" dirty="0" smtClean="0"/>
              <a:t>Yearly follow-up  visits with primary </a:t>
            </a:r>
            <a:r>
              <a:rPr lang="en-US" b="0" dirty="0"/>
              <a:t>c</a:t>
            </a:r>
            <a:r>
              <a:rPr lang="en-US" b="0" dirty="0" smtClean="0"/>
              <a:t>are </a:t>
            </a:r>
            <a:r>
              <a:rPr lang="en-US" b="0" dirty="0"/>
              <a:t>d</a:t>
            </a:r>
            <a:r>
              <a:rPr lang="en-US" b="0" dirty="0" smtClean="0"/>
              <a:t>octor at </a:t>
            </a:r>
            <a:r>
              <a:rPr lang="en-US" b="0" dirty="0"/>
              <a:t>the donor’s expense.</a:t>
            </a:r>
          </a:p>
          <a:p>
            <a:endParaRPr lang="en-US" dirty="0"/>
          </a:p>
        </p:txBody>
      </p:sp>
    </p:spTree>
    <p:extLst>
      <p:ext uri="{BB962C8B-B14F-4D97-AF65-F5344CB8AC3E}">
        <p14:creationId xmlns:p14="http://schemas.microsoft.com/office/powerpoint/2010/main" val="422200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457200" indent="-457200">
              <a:buFont typeface="Wingdings" panose="05000000000000000000" pitchFamily="2" charset="2"/>
              <a:buChar char="v"/>
            </a:pPr>
            <a:r>
              <a:rPr lang="en-US" sz="1800" dirty="0" smtClean="0"/>
              <a:t>Follow up at 6 months, 1 year &amp; 2 years post donation surgery at transplant center (paid for by transplant center) </a:t>
            </a:r>
          </a:p>
          <a:p>
            <a:pPr marL="457200" indent="-457200">
              <a:buFont typeface="Wingdings" panose="05000000000000000000" pitchFamily="2" charset="2"/>
              <a:buChar char="v"/>
            </a:pPr>
            <a:r>
              <a:rPr lang="en-US" sz="1800" dirty="0" smtClean="0"/>
              <a:t>Follow up with primary care doctor yearly (paid for by donor/donors insurance)</a:t>
            </a:r>
          </a:p>
          <a:p>
            <a:pPr marL="0" indent="0"/>
            <a:endParaRPr lang="en-US" dirty="0"/>
          </a:p>
        </p:txBody>
      </p:sp>
      <p:sp>
        <p:nvSpPr>
          <p:cNvPr id="3" name="Content Placeholder 2"/>
          <p:cNvSpPr>
            <a:spLocks noGrp="1"/>
          </p:cNvSpPr>
          <p:nvPr>
            <p:ph sz="half" idx="2"/>
          </p:nvPr>
        </p:nvSpPr>
        <p:spPr/>
        <p:txBody>
          <a:bodyPr>
            <a:normAutofit/>
          </a:bodyPr>
          <a:lstStyle/>
          <a:p>
            <a:pPr marL="457200" indent="-457200">
              <a:buFont typeface="Wingdings" panose="05000000000000000000" pitchFamily="2" charset="2"/>
              <a:buChar char="v"/>
            </a:pPr>
            <a:r>
              <a:rPr lang="en-US" sz="1800" dirty="0" smtClean="0"/>
              <a:t>Tell all health care personnel you have donated a kidney </a:t>
            </a:r>
          </a:p>
          <a:p>
            <a:pPr marL="457200" indent="-457200">
              <a:buFont typeface="Wingdings" panose="05000000000000000000" pitchFamily="2" charset="2"/>
              <a:buChar char="v"/>
            </a:pPr>
            <a:r>
              <a:rPr lang="en-US" sz="1800" dirty="0" smtClean="0"/>
              <a:t>Avoid Non-Steroidal anti-inflammatory drugs (NSAIDS) like Advil, Aspirin, </a:t>
            </a:r>
            <a:r>
              <a:rPr lang="en-US" sz="1800" dirty="0"/>
              <a:t>M</a:t>
            </a:r>
            <a:r>
              <a:rPr lang="en-US" sz="1800" dirty="0" smtClean="0"/>
              <a:t>otrin &amp; </a:t>
            </a:r>
            <a:r>
              <a:rPr lang="en-US" sz="1800" dirty="0"/>
              <a:t>A</a:t>
            </a:r>
            <a:r>
              <a:rPr lang="en-US" sz="1800" dirty="0" smtClean="0"/>
              <a:t>leve</a:t>
            </a:r>
          </a:p>
          <a:p>
            <a:pPr marL="457200" indent="-457200">
              <a:buFont typeface="Wingdings" panose="05000000000000000000" pitchFamily="2" charset="2"/>
              <a:buChar char="v"/>
            </a:pPr>
            <a:r>
              <a:rPr lang="en-US" sz="1800" dirty="0" smtClean="0"/>
              <a:t>Stay hydrated – Drink water </a:t>
            </a:r>
            <a:endParaRPr lang="en-US" sz="1800" dirty="0"/>
          </a:p>
        </p:txBody>
      </p:sp>
      <p:sp>
        <p:nvSpPr>
          <p:cNvPr id="4" name="Title 3"/>
          <p:cNvSpPr>
            <a:spLocks noGrp="1"/>
          </p:cNvSpPr>
          <p:nvPr>
            <p:ph type="title"/>
          </p:nvPr>
        </p:nvSpPr>
        <p:spPr/>
        <p:txBody>
          <a:bodyPr/>
          <a:lstStyle/>
          <a:p>
            <a:pPr algn="ctr"/>
            <a:r>
              <a:rPr lang="en-US" sz="2400" dirty="0" smtClean="0"/>
              <a:t>Life Long considerations / Donor follow up </a:t>
            </a:r>
            <a:endParaRPr lang="en-US" sz="2400" dirty="0"/>
          </a:p>
        </p:txBody>
      </p:sp>
    </p:spTree>
    <p:extLst>
      <p:ext uri="{BB962C8B-B14F-4D97-AF65-F5344CB8AC3E}">
        <p14:creationId xmlns:p14="http://schemas.microsoft.com/office/powerpoint/2010/main" val="37069837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7282935786614F8FC3787F32AA07E4" ma:contentTypeVersion="4" ma:contentTypeDescription="Create a new document." ma:contentTypeScope="" ma:versionID="3e27a0200029a40aa1894e443aad32bb">
  <xsd:schema xmlns:xsd="http://www.w3.org/2001/XMLSchema" xmlns:xs="http://www.w3.org/2001/XMLSchema" xmlns:p="http://schemas.microsoft.com/office/2006/metadata/properties" xmlns:ns1="http://schemas.microsoft.com/sharepoint/v3" xmlns:ns2="eb15b0db-8363-4ea9-aaf8-20424b6e8c31" xmlns:ns3="64bb958c-7f75-4cfb-9bfa-3a93c8e13612" targetNamespace="http://schemas.microsoft.com/office/2006/metadata/properties" ma:root="true" ma:fieldsID="1aff8a27870c2acd148aec88e5fab21a" ns1:_="" ns2:_="" ns3:_="">
    <xsd:import namespace="http://schemas.microsoft.com/sharepoint/v3"/>
    <xsd:import namespace="eb15b0db-8363-4ea9-aaf8-20424b6e8c31"/>
    <xsd:import namespace="64bb958c-7f75-4cfb-9bfa-3a93c8e13612"/>
    <xsd:element name="properties">
      <xsd:complexType>
        <xsd:sequence>
          <xsd:element name="documentManagement">
            <xsd:complexType>
              <xsd:all>
                <xsd:element ref="ns1:PublishingStartDate" minOccurs="0"/>
                <xsd:element ref="ns1:PublishingExpirationDate" minOccurs="0"/>
                <xsd:element ref="ns2:TCHContentTagsTaxHTField0" minOccurs="0"/>
                <xsd:element ref="ns3:TaxCatchAl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15b0db-8363-4ea9-aaf8-20424b6e8c31" elementFormDefault="qualified">
    <xsd:import namespace="http://schemas.microsoft.com/office/2006/documentManagement/types"/>
    <xsd:import namespace="http://schemas.microsoft.com/office/infopath/2007/PartnerControls"/>
    <xsd:element name="TCHContentTagsTaxHTField0" ma:index="10" nillable="true" ma:displayName="TCHContentTags_0" ma:hidden="true" ma:internalName="TCHContentTags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bb958c-7f75-4cfb-9bfa-3a93c8e13612"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2e0d8253-d5f6-4a06-8b6f-f89b4c0de546}" ma:internalName="TaxCatchAll" ma:showField="CatchAllData" ma:web="64bb958c-7f75-4cfb-9bfa-3a93c8e13612">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CHContentTagsTaxHTField0 xmlns="eb15b0db-8363-4ea9-aaf8-20424b6e8c31" xsi:nil="true"/>
    <TaxCatchAll xmlns="64bb958c-7f75-4cfb-9bfa-3a93c8e13612"/>
  </documentManagement>
</p:properties>
</file>

<file path=customXml/itemProps1.xml><?xml version="1.0" encoding="utf-8"?>
<ds:datastoreItem xmlns:ds="http://schemas.openxmlformats.org/officeDocument/2006/customXml" ds:itemID="{6EA901A1-A65E-4769-A081-DE6B43C7B150}"/>
</file>

<file path=customXml/itemProps2.xml><?xml version="1.0" encoding="utf-8"?>
<ds:datastoreItem xmlns:ds="http://schemas.openxmlformats.org/officeDocument/2006/customXml" ds:itemID="{36D9497E-34DF-4566-9D39-40F1076E7F0D}"/>
</file>

<file path=customXml/itemProps3.xml><?xml version="1.0" encoding="utf-8"?>
<ds:datastoreItem xmlns:ds="http://schemas.openxmlformats.org/officeDocument/2006/customXml" ds:itemID="{597DE386-EA2E-4FE7-BB2B-4C7217F42513}"/>
</file>

<file path=docProps/app.xml><?xml version="1.0" encoding="utf-8"?>
<Properties xmlns="http://schemas.openxmlformats.org/officeDocument/2006/extended-properties" xmlns:vt="http://schemas.openxmlformats.org/officeDocument/2006/docPropsVTypes">
  <Template>Angles</Template>
  <TotalTime>668</TotalTime>
  <Words>800</Words>
  <Application>Microsoft Office PowerPoint</Application>
  <PresentationFormat>On-screen Show (4:3)</PresentationFormat>
  <Paragraphs>104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KIDNEY DONATION </vt:lpstr>
      <vt:lpstr>Objectives </vt:lpstr>
      <vt:lpstr>Kidneys</vt:lpstr>
      <vt:lpstr>Kidney Disease Treatment Options </vt:lpstr>
      <vt:lpstr>Living Kidney Donor vs. Deceased  donor </vt:lpstr>
      <vt:lpstr>Donor Evaluation </vt:lpstr>
      <vt:lpstr>Facts about living kidney donation </vt:lpstr>
      <vt:lpstr>Psychosocial / Financial Risk </vt:lpstr>
      <vt:lpstr>Life Long considerations / Donor follow up </vt:lpstr>
      <vt:lpstr>Know the FACTS</vt:lpstr>
      <vt:lpstr>Thank You</vt:lpstr>
      <vt:lpstr>Resources</vt:lpstr>
    </vt:vector>
  </TitlesOfParts>
  <Company>The Christ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KIDNEY DONATION</dc:title>
  <dc:creator>Monson, Tricia</dc:creator>
  <cp:lastModifiedBy>Monson, Tricia</cp:lastModifiedBy>
  <cp:revision>48</cp:revision>
  <cp:lastPrinted>2015-09-04T16:04:40Z</cp:lastPrinted>
  <dcterms:created xsi:type="dcterms:W3CDTF">2015-08-18T15:24:12Z</dcterms:created>
  <dcterms:modified xsi:type="dcterms:W3CDTF">2015-09-04T16:53:44Z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0x010100967282935786614F8FC3787F32AA07E4</vt:lpwstr>
  </property>
</Properties>
</file>